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68" r:id="rId3"/>
    <p:sldId id="270" r:id="rId4"/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00"/>
    <a:srgbClr val="0000FF"/>
    <a:srgbClr val="B400B4"/>
    <a:srgbClr val="990000"/>
    <a:srgbClr val="860000"/>
    <a:srgbClr val="5F2987"/>
    <a:srgbClr val="130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8153400" cy="2285999"/>
          </a:xfrm>
        </p:spPr>
        <p:txBody>
          <a:bodyPr>
            <a:noAutofit/>
          </a:bodyPr>
          <a:lstStyle/>
          <a:p>
            <a:pPr algn="ctr"/>
            <a:r>
              <a:rPr lang="en-US" sz="6000" b="1" i="1" u="sng" dirty="0">
                <a:solidFill>
                  <a:srgbClr val="1305CB"/>
                </a:solidFill>
                <a:latin typeface="Algerian" pitchFamily="82" charset="0"/>
                <a:cs typeface="Lucida Sans Unicode" pitchFamily="34" charset="0"/>
              </a:rPr>
              <a:t>REGIONAL TRADING </a:t>
            </a:r>
            <a:br>
              <a:rPr lang="en-US" sz="6000" b="1" i="1" u="sng" dirty="0">
                <a:solidFill>
                  <a:srgbClr val="1305CB"/>
                </a:solidFill>
                <a:latin typeface="Algerian" pitchFamily="82" charset="0"/>
                <a:cs typeface="Lucida Sans Unicode" pitchFamily="34" charset="0"/>
              </a:rPr>
            </a:br>
            <a:r>
              <a:rPr lang="en-US" sz="6000" b="1" i="1" u="sng" dirty="0">
                <a:solidFill>
                  <a:srgbClr val="1305CB"/>
                </a:solidFill>
                <a:latin typeface="Algerian" pitchFamily="82" charset="0"/>
                <a:cs typeface="Lucida Sans Unicode" pitchFamily="34" charset="0"/>
              </a:rPr>
              <a:t>BLOCK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76C4A3-C55D-E8F0-287C-693762842D17}"/>
              </a:ext>
            </a:extLst>
          </p:cNvPr>
          <p:cNvSpPr txBox="1"/>
          <p:nvPr/>
        </p:nvSpPr>
        <p:spPr>
          <a:xfrm>
            <a:off x="2277374" y="2815896"/>
            <a:ext cx="45892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</a:rPr>
              <a:t>Dr. </a:t>
            </a:r>
            <a:r>
              <a:rPr lang="en-US" dirty="0" err="1">
                <a:solidFill>
                  <a:srgbClr val="C00000"/>
                </a:solidFill>
              </a:rPr>
              <a:t>Srinibash</a:t>
            </a:r>
            <a:r>
              <a:rPr lang="en-US" dirty="0">
                <a:solidFill>
                  <a:srgbClr val="C00000"/>
                </a:solidFill>
              </a:rPr>
              <a:t> Dash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Associate Professor &amp; Head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School of Management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GMU, SBP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North American Free Trade Agreement </a:t>
            </a:r>
            <a:r>
              <a:rPr lang="en-US" sz="3200" b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32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(NAFTA)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North American Free Trade Agreement (NAFTA) is a trilateral trade block in North America created by the govt. of the United States, Canada, Mexico.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agreements were signed in December 1993 by the presidents of the three countries and it came into effect from 1</a:t>
            </a:r>
            <a:r>
              <a:rPr lang="en-US" sz="2400" baseline="30000" dirty="0">
                <a:latin typeface="Lucida Sans Unicode" pitchFamily="34" charset="0"/>
                <a:cs typeface="Lucida Sans Unicode" pitchFamily="34" charset="0"/>
              </a:rPr>
              <a:t>st</a:t>
            </a: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 Jan. 1994 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 Final provisions (NAFTA) were fully implemented on Jan. 1, 2008. And it is the most comprehensive Regional Trade Agreement signed by the United States.    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 NAFTA created the world largest free trade area which now links 450 million people producing 17 trillion worth of goods and services.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NAFTA one of the most successful trade agreements in history and has contributed to significant increases in agricultural trade and investment.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NAFTA’s Main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592763"/>
          </a:xfrm>
        </p:spPr>
        <p:txBody>
          <a:bodyPr>
            <a:normAutofit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create new business opportunities particularly in Mexico.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enhance the competitive advantage of the companies in wider international markets.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reduce the prices of the products and services by enhancing competitions.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provide stable and predictable political environment for the investors.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eliminate barriers to trade in, and facilitate the cross-border movement of goods and services.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enhance the industrial development.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improve and consolidate political relationship among member countries.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The BRICS Alliance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562600"/>
          </a:xfrm>
        </p:spPr>
        <p:txBody>
          <a:bodyPr>
            <a:normAutofit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BRICS stand for Brazil, Russia, India, China, and South Africa.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Came into existence in 2001 as BRICS nation.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It is the fastest growing and emerging economics.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BRICS is the international political organization of leading emerging economies. Its five members are all developing industrialized countries.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term BRICS was used for the first time in the Goldman Sachs report 2003 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BRICS became a mechanism trough which the countries can exchange opinion, seek convergence, identify areas of cooperation and influence the international agenda.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Objectives of BRICS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983163"/>
          </a:xfrm>
        </p:spPr>
        <p:txBody>
          <a:bodyPr/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To remove trade barriers.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Economic development.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Optimum use of resources.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Building relationship.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To achieve regional development.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895600"/>
          </a:xfrm>
        </p:spPr>
        <p:txBody>
          <a:bodyPr>
            <a:normAutofit/>
          </a:bodyPr>
          <a:lstStyle/>
          <a:p>
            <a:pPr algn="ctr"/>
            <a:r>
              <a:rPr lang="en-US" sz="6000" b="1" i="1" u="sng" dirty="0">
                <a:solidFill>
                  <a:srgbClr val="990000"/>
                </a:solidFill>
                <a:latin typeface="Lucida Handwriting" pitchFamily="66" charset="0"/>
              </a:rPr>
              <a:t>THANK YOU……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14399"/>
          </a:xfrm>
        </p:spPr>
        <p:txBody>
          <a:bodyPr/>
          <a:lstStyle/>
          <a:p>
            <a:pPr algn="l"/>
            <a:r>
              <a:rPr lang="en-US" b="1" i="1" u="sng" dirty="0">
                <a:solidFill>
                  <a:srgbClr val="7030A0"/>
                </a:solidFill>
                <a:latin typeface="Lucida Handwriting" pitchFamily="66" charset="0"/>
              </a:rPr>
              <a:t>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7696200" cy="4495800"/>
          </a:xfrm>
        </p:spPr>
        <p:txBody>
          <a:bodyPr/>
          <a:lstStyle/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</a:t>
            </a:r>
            <a:r>
              <a:rPr lang="en-US" sz="2800" dirty="0">
                <a:latin typeface="Lucida Handwriting" pitchFamily="66" charset="0"/>
              </a:rPr>
              <a:t>REGIONAL TRADING BLOCKS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SAARC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NATO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NAFTA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BRICS</a:t>
            </a:r>
          </a:p>
          <a:p>
            <a:pPr algn="l">
              <a:buClr>
                <a:srgbClr val="0000D2"/>
              </a:buClr>
              <a:buSzPct val="100000"/>
            </a:pPr>
            <a:endParaRPr lang="en-US" dirty="0">
              <a:solidFill>
                <a:srgbClr val="5F2987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Lucida Sans Unicode" pitchFamily="34" charset="0"/>
                <a:cs typeface="Lucida Sans Unicode" pitchFamily="34" charset="0"/>
              </a:rPr>
              <a:t>     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Regional Trade Block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458200" cy="3352800"/>
          </a:xfrm>
        </p:spPr>
        <p:txBody>
          <a:bodyPr/>
          <a:lstStyle/>
          <a:p>
            <a:pPr>
              <a:buNone/>
            </a:pPr>
            <a:r>
              <a:rPr lang="en-US" dirty="0"/>
              <a:t>  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Regional trade blocks are intergovernmental associations that manage and promote trade activities for specific regions of the world. </a:t>
            </a:r>
          </a:p>
          <a:p>
            <a:pPr>
              <a:buNone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7630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South Asian Association For Regional </a:t>
            </a:r>
            <a:br>
              <a:rPr lang="en-US" sz="3200" b="1" i="1" u="sng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3200" b="1" u="sng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Cooperation  (SAARC)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534400" cy="4876800"/>
          </a:xfrm>
        </p:spPr>
        <p:txBody>
          <a:bodyPr>
            <a:noAutofit/>
          </a:bodyPr>
          <a:lstStyle/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The South Asian Association for Regional Cooperation (SAARC) Is an economic and political organization of eight countries that are primarily located in South Asia.  </a:t>
            </a:r>
          </a:p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It was established on December 8, 1985 by India, Pakistan, Bangladesh, Sri Lanka, Nepal, Maldives and Bhutan. In April 2007, at the Association’s 14</a:t>
            </a:r>
            <a:r>
              <a:rPr lang="en-US" sz="2400" baseline="30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th</a:t>
            </a: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summit, Afghanistan became its eight member.</a:t>
            </a:r>
          </a:p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It aims to accelerate the process of economic and social development in Member States.</a:t>
            </a:r>
          </a:p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SAARC provides a platform for the peoples of South Asia to work together in the spirit understanding.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391400" cy="8382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382000" cy="5334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To promote the welfare of the peoples of South Asia and to improve their quality of life;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To accelerate economic growth, social progress and cultural development in the region and to provide all individuals the opportunity to live in dignity and to realize their full potential;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To promote and strengthen collective self-reliance among the countries of South Asia;</a:t>
            </a:r>
          </a:p>
          <a:p>
            <a:pPr marL="514350" indent="-514350">
              <a:buClr>
                <a:srgbClr val="0000FF"/>
              </a:buClr>
              <a:buNone/>
            </a:pPr>
            <a:endParaRPr lang="en-US" sz="2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153400" cy="6172200"/>
          </a:xfrm>
        </p:spPr>
        <p:txBody>
          <a:bodyPr>
            <a:normAutofit/>
          </a:bodyPr>
          <a:lstStyle/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contribute to mutual trust, understanding and appreciation of one another’s problems;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promote active collaboration and mutual assistance in the economic, social, cultural, technical and scientific fields;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strengthen cooperation with other developing countries;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create unity among the member countries on issues of common interest in the international forums;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extend cooperation to other trading blocks.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Lucida Sans Unicode" pitchFamily="34" charset="0"/>
                <a:cs typeface="Lucida Sans Unicode" pitchFamily="34" charset="0"/>
              </a:rPr>
              <a:t>               </a:t>
            </a:r>
            <a:br>
              <a:rPr lang="en-US" sz="2400" b="1" dirty="0">
                <a:latin typeface="Lucida Sans Unicode" pitchFamily="34" charset="0"/>
                <a:cs typeface="Lucida Sans Unicode" pitchFamily="34" charset="0"/>
              </a:rPr>
            </a:br>
            <a:r>
              <a:rPr lang="en-US" sz="2400" b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North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Atlantic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Treaty Organization </a:t>
            </a:r>
            <a:br>
              <a:rPr lang="en-US" sz="3600" b="1" i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3600" b="1" i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  <a:t>                       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(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NATO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NATO is a military alliance consisting of 28 member states.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Members are located in North America and Europe.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NATO was established upon the signing of the North Atlantic Treaty on 4</a:t>
            </a:r>
            <a:r>
              <a:rPr lang="en-US" sz="2800" baseline="30000" dirty="0">
                <a:latin typeface="Lucida Sans Unicode" pitchFamily="34" charset="0"/>
                <a:cs typeface="Lucida Sans Unicode" pitchFamily="34" charset="0"/>
              </a:rPr>
              <a:t>th</a:t>
            </a: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 April 1949.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Article 5 of the treaty agrees “an armed attack against </a:t>
            </a:r>
            <a:r>
              <a:rPr lang="en-US" sz="2800">
                <a:latin typeface="Lucida Sans Unicode" pitchFamily="34" charset="0"/>
                <a:cs typeface="Lucida Sans Unicode" pitchFamily="34" charset="0"/>
              </a:rPr>
              <a:t>one or more </a:t>
            </a: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of them… shall be considered an attack against them all”.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endParaRPr lang="en-US" sz="2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</a:t>
            </a:r>
            <a:r>
              <a:rPr lang="en-US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486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Italy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Greece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France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Denmark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Germany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Turkey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Portugal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Romania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Spain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Poland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United Kingdom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United States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Norway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Netherlands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592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Belgium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Bulgaria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Hungary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Estonia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Albania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Canada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Latvia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Romania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Slovakia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Slovenia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Lithuania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Croatia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Czech Rep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Iceland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dirty="0">
                <a:solidFill>
                  <a:srgbClr val="B400B4"/>
                </a:solidFill>
              </a:rPr>
              <a:t> </a:t>
            </a:r>
            <a:r>
              <a:rPr lang="en-US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458200" cy="5440363"/>
          </a:xfrm>
        </p:spPr>
        <p:txBody>
          <a:bodyPr>
            <a:normAutofit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Ultimately, NATO operation are governed by its 28 member states with each sending a delegation to NATO headquarters in Brussels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This includes each delegation having Permanent Representative on the North Atlantic Council which is chaired by the Secretary General and has decision making powers.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Parliamentary Assembly sets NATO’s broad strategic goals.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Military Committee is responsible for recommending measures considered necessary for the common defense of the NATO area and is made up of military representatives.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</TotalTime>
  <Words>834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Algerian</vt:lpstr>
      <vt:lpstr>Arial Black</vt:lpstr>
      <vt:lpstr>Calibri</vt:lpstr>
      <vt:lpstr>Constantia</vt:lpstr>
      <vt:lpstr>Lucida Handwriting</vt:lpstr>
      <vt:lpstr>Lucida Sans Unicode</vt:lpstr>
      <vt:lpstr>Wingdings</vt:lpstr>
      <vt:lpstr>Wingdings 2</vt:lpstr>
      <vt:lpstr>Flow</vt:lpstr>
      <vt:lpstr>REGIONAL TRADING  BLOCK</vt:lpstr>
      <vt:lpstr>CONTENT</vt:lpstr>
      <vt:lpstr>      Regional Trade Block </vt:lpstr>
      <vt:lpstr>South Asian Association For Regional  Cooperation  (SAARC) </vt:lpstr>
      <vt:lpstr>OBJECTIVES</vt:lpstr>
      <vt:lpstr>PowerPoint Presentation</vt:lpstr>
      <vt:lpstr>                  North Atlantic Treaty Organization                         (NATO)</vt:lpstr>
      <vt:lpstr>  Members</vt:lpstr>
      <vt:lpstr>  Structure</vt:lpstr>
      <vt:lpstr>North American Free Trade Agreement  (NAFTA)</vt:lpstr>
      <vt:lpstr>NAFTA’s Main Objectives</vt:lpstr>
      <vt:lpstr>The BRICS Alliance</vt:lpstr>
      <vt:lpstr>Objectives of BRICS</vt:lpstr>
      <vt:lpstr>THANK YOU……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Asian Association For Regional Cooperation (SAARC)</dc:title>
  <dc:creator>Niraj</dc:creator>
  <cp:lastModifiedBy>OWNER</cp:lastModifiedBy>
  <cp:revision>70</cp:revision>
  <dcterms:created xsi:type="dcterms:W3CDTF">2014-10-29T04:45:21Z</dcterms:created>
  <dcterms:modified xsi:type="dcterms:W3CDTF">2025-01-20T17:16:21Z</dcterms:modified>
</cp:coreProperties>
</file>